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Lst>
  <p:notesMasterIdLst>
    <p:notesMasterId r:id="rId58"/>
  </p:notesMasterIdLst>
  <p:sldIdLst>
    <p:sldId id="321" r:id="rId6"/>
    <p:sldId id="420" r:id="rId7"/>
    <p:sldId id="418" r:id="rId8"/>
    <p:sldId id="286" r:id="rId9"/>
    <p:sldId id="296" r:id="rId10"/>
    <p:sldId id="287" r:id="rId11"/>
    <p:sldId id="301" r:id="rId12"/>
    <p:sldId id="292" r:id="rId13"/>
    <p:sldId id="293" r:id="rId14"/>
    <p:sldId id="422" r:id="rId15"/>
    <p:sldId id="419" r:id="rId16"/>
    <p:sldId id="275" r:id="rId17"/>
    <p:sldId id="288" r:id="rId18"/>
    <p:sldId id="294" r:id="rId19"/>
    <p:sldId id="289" r:id="rId20"/>
    <p:sldId id="302" r:id="rId21"/>
    <p:sldId id="421" r:id="rId22"/>
    <p:sldId id="262" r:id="rId23"/>
    <p:sldId id="261" r:id="rId24"/>
    <p:sldId id="290" r:id="rId25"/>
    <p:sldId id="303" r:id="rId26"/>
    <p:sldId id="263" r:id="rId27"/>
    <p:sldId id="264" r:id="rId28"/>
    <p:sldId id="265" r:id="rId29"/>
    <p:sldId id="291" r:id="rId30"/>
    <p:sldId id="304" r:id="rId31"/>
    <p:sldId id="283" r:id="rId32"/>
    <p:sldId id="266" r:id="rId33"/>
    <p:sldId id="277" r:id="rId34"/>
    <p:sldId id="310" r:id="rId35"/>
    <p:sldId id="267" r:id="rId36"/>
    <p:sldId id="268" r:id="rId37"/>
    <p:sldId id="269" r:id="rId38"/>
    <p:sldId id="270" r:id="rId39"/>
    <p:sldId id="271" r:id="rId40"/>
    <p:sldId id="280" r:id="rId41"/>
    <p:sldId id="272" r:id="rId42"/>
    <p:sldId id="274" r:id="rId43"/>
    <p:sldId id="273" r:id="rId44"/>
    <p:sldId id="297" r:id="rId45"/>
    <p:sldId id="305" r:id="rId46"/>
    <p:sldId id="279" r:id="rId47"/>
    <p:sldId id="299" r:id="rId48"/>
    <p:sldId id="284" r:id="rId49"/>
    <p:sldId id="285" r:id="rId50"/>
    <p:sldId id="295" r:id="rId51"/>
    <p:sldId id="298" r:id="rId52"/>
    <p:sldId id="311" r:id="rId53"/>
    <p:sldId id="258" r:id="rId54"/>
    <p:sldId id="439" r:id="rId55"/>
    <p:sldId id="414" r:id="rId56"/>
    <p:sldId id="4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1"/>
            <p14:sldId id="420"/>
          </p14:sldIdLst>
        </p14:section>
        <p14:section name="William's" id="{4B81BE2A-B99D-4E1E-BB9D-735D73F7397E}">
          <p14:sldIdLst>
            <p14:sldId id="418"/>
            <p14:sldId id="286"/>
            <p14:sldId id="296"/>
            <p14:sldId id="287"/>
            <p14:sldId id="301"/>
            <p14:sldId id="292"/>
            <p14:sldId id="293"/>
            <p14:sldId id="422"/>
            <p14:sldId id="419"/>
            <p14:sldId id="275"/>
            <p14:sldId id="288"/>
            <p14:sldId id="294"/>
            <p14:sldId id="289"/>
            <p14:sldId id="302"/>
            <p14:sldId id="421"/>
            <p14:sldId id="262"/>
            <p14:sldId id="261"/>
            <p14:sldId id="290"/>
            <p14:sldId id="303"/>
            <p14:sldId id="263"/>
            <p14:sldId id="264"/>
            <p14:sldId id="265"/>
            <p14:sldId id="291"/>
            <p14:sldId id="304"/>
            <p14:sldId id="283"/>
            <p14:sldId id="266"/>
            <p14:sldId id="277"/>
            <p14:sldId id="310"/>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258"/>
            <p14:sldId id="439"/>
            <p14:sldId id="414"/>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2327" autoAdjust="0"/>
  </p:normalViewPr>
  <p:slideViewPr>
    <p:cSldViewPr snapToGrid="0">
      <p:cViewPr varScale="1">
        <p:scale>
          <a:sx n="83" d="100"/>
          <a:sy n="83" d="100"/>
        </p:scale>
        <p:origin x="1362" y="120"/>
      </p:cViewPr>
      <p:guideLst/>
    </p:cSldViewPr>
  </p:slideViewPr>
  <p:notesTextViewPr>
    <p:cViewPr>
      <p:scale>
        <a:sx n="200" d="100"/>
        <a:sy n="200" d="100"/>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4/3/2020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just want to start by saying I hope everyone is safe and healthy and is doing everything they can do to stay that way, including staying at home and taking all appropriate precautions, even if your local government isn’t insisting you do so.</a:t>
            </a:r>
          </a:p>
          <a:p>
            <a:endParaRPr lang="en-CA" dirty="0"/>
          </a:p>
          <a:p>
            <a:r>
              <a:rPr lang="en-CA" dirty="0"/>
              <a:t>If you’ve become unemployed recently because of the covid-19, please reach out to me on LinkedIn, my wife and I would be happy to share time and resources with you in your job search, including some free time spent on resume review and interview coaching.</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46</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Gain exam insights, the best prep strategies, and test-taking strategies from an exam veteran and writer. Learn how to deconstruct questions and answers, how questions are written, and what certification exams are really testing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84382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14 minutes</a:t>
            </a:r>
          </a:p>
        </p:txBody>
      </p:sp>
      <p:sp>
        <p:nvSpPr>
          <p:cNvPr id="4" name="Slide Number Placeholder 3"/>
          <p:cNvSpPr>
            <a:spLocks noGrp="1"/>
          </p:cNvSpPr>
          <p:nvPr>
            <p:ph type="sldNum" sz="quarter" idx="10"/>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916915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to get the SQL Server MCSA, you need to know how to build end-to-end Business Intelligence, SSIS, SSRS, SSAS, in addition to the expected administration and querying</a:t>
            </a:r>
            <a:r>
              <a:rPr lang="en-US" sz="1400" b="0" dirty="0">
                <a:solidFill>
                  <a:schemeClr val="tx1"/>
                </a:solidFill>
                <a:latin typeface="+mn-lt"/>
              </a:rPr>
              <a:t>. </a:t>
            </a:r>
          </a:p>
        </p:txBody>
      </p:sp>
      <p:sp>
        <p:nvSpPr>
          <p:cNvPr id="4" name="Slide Number Placeholder 3"/>
          <p:cNvSpPr>
            <a:spLocks noGrp="1"/>
          </p:cNvSpPr>
          <p:nvPr>
            <p:ph type="sldNum" sz="quarter" idx="10"/>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50684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121227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352967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tiff"/><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0"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37.tif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4/3/2020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4/3/2020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45658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image" Target="../media/image3.png"/><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image" Target="../media/image22.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4/3/2020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4/3/2020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39"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learning/community-blog-post.aspx?BlogId=8&amp;Id=375289"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microsoft.com/en-us/learning/community-blog-post.aspx?BlogId=8&amp;Id=37528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learning/browse-all-certifications.aspx"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ertification.comptia.org/docs/default-source/downloadablefiles/hr-perceptions-of-it-training-and-certification.pdf" TargetMode="External"/><Relationship Id="rId2" Type="http://schemas.openxmlformats.org/officeDocument/2006/relationships/hyperlink" Target="http://download.microsoft.com/download/9/4/B/94B5442E-0494-4B42-A5DC-8742E4254B09/BVW-Microsoft-US40548315.pdf"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49.png"/><Relationship Id="rId1" Type="http://schemas.openxmlformats.org/officeDocument/2006/relationships/slideLayout" Target="../slideLayouts/slideLayout85.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7.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68264" y="4629790"/>
            <a:ext cx="8035899" cy="604977"/>
          </a:xfrm>
        </p:spPr>
        <p:txBody>
          <a:bodyPr/>
          <a:lstStyle/>
          <a:p>
            <a:r>
              <a:rPr lang="en-US" sz="2667" dirty="0">
                <a:latin typeface="Roboto" panose="02000000000000000000" pitchFamily="2" charset="0"/>
                <a:ea typeface="Roboto" panose="02000000000000000000" pitchFamily="2" charset="0"/>
              </a:rPr>
              <a:t>Gain exam insights, the best prep strategies, and test-taking strategies from a veteran exam writer</a:t>
            </a:r>
          </a:p>
          <a:p>
            <a:endParaRPr lang="en-US" sz="2667" dirty="0">
              <a:latin typeface="Roboto" panose="02000000000000000000" pitchFamily="2" charset="0"/>
              <a:ea typeface="Roboto" panose="02000000000000000000" pitchFamily="2" charset="0"/>
            </a:endParaRPr>
          </a:p>
        </p:txBody>
      </p:sp>
      <p:sp>
        <p:nvSpPr>
          <p:cNvPr id="3" name="Text Placeholder 2"/>
          <p:cNvSpPr>
            <a:spLocks noGrp="1"/>
          </p:cNvSpPr>
          <p:nvPr>
            <p:ph type="body" sz="quarter" idx="10"/>
          </p:nvPr>
        </p:nvSpPr>
        <p:spPr/>
        <p:txBody>
          <a:bodyPr/>
          <a:lstStyle/>
          <a:p>
            <a:pPr lvl="0"/>
            <a:r>
              <a:rPr lang="en-US" dirty="0">
                <a:latin typeface="Roboto" panose="02000000000000000000" pitchFamily="2" charset="0"/>
                <a:ea typeface="Roboto" panose="02000000000000000000" pitchFamily="2" charset="0"/>
              </a:rPr>
              <a:t>William Assaf, Principal Consultant, Sparkhound</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
        <p:nvSpPr>
          <p:cNvPr id="4" name="Text Placeholder 3"/>
          <p:cNvSpPr>
            <a:spLocks noGrp="1"/>
          </p:cNvSpPr>
          <p:nvPr>
            <p:ph type="body" sz="quarter" idx="11"/>
          </p:nvPr>
        </p:nvSpPr>
        <p:spPr>
          <a:xfrm>
            <a:off x="668106" y="1781910"/>
            <a:ext cx="9008330" cy="1991438"/>
          </a:xfrm>
        </p:spPr>
        <p:txBody>
          <a:bodyPr/>
          <a:lstStyle/>
          <a:p>
            <a:r>
              <a:rPr lang="en-US" dirty="0"/>
              <a:t>Certification Exams Inside Out</a:t>
            </a:r>
          </a:p>
          <a:p>
            <a:r>
              <a:rPr lang="en-US" b="1" dirty="0">
                <a:latin typeface="Roboto" panose="02000000000000000000" pitchFamily="2" charset="0"/>
                <a:ea typeface="Roboto" panose="02000000000000000000" pitchFamily="2" charset="0"/>
              </a:rPr>
              <a:t>Think Like a Certification Exam</a:t>
            </a:r>
          </a:p>
          <a:p>
            <a:endParaRPr lang="en-US" b="1" dirty="0">
              <a:latin typeface="Roboto" panose="02000000000000000000" pitchFamily="2" charset="0"/>
              <a:ea typeface="Roboto" panose="02000000000000000000" pitchFamily="2" charset="0"/>
            </a:endParaRPr>
          </a:p>
          <a:p>
            <a:r>
              <a:rPr lang="en-US" sz="4000" b="1" dirty="0">
                <a:latin typeface="Roboto" panose="02000000000000000000" pitchFamily="2" charset="0"/>
                <a:ea typeface="Roboto" panose="02000000000000000000" pitchFamily="2" charset="0"/>
              </a:rPr>
              <a:t>PASS Professional Development Virtual User Group </a:t>
            </a:r>
          </a:p>
          <a:p>
            <a:r>
              <a:rPr lang="en-US" sz="3200" b="1" dirty="0">
                <a:latin typeface="Roboto" panose="02000000000000000000" pitchFamily="2" charset="0"/>
                <a:ea typeface="Roboto" panose="02000000000000000000" pitchFamily="2" charset="0"/>
              </a:rPr>
              <a:t>@</a:t>
            </a:r>
            <a:r>
              <a:rPr lang="en-US" sz="3200" b="1" dirty="0" err="1">
                <a:latin typeface="Roboto" panose="02000000000000000000" pitchFamily="2" charset="0"/>
                <a:ea typeface="Roboto" panose="02000000000000000000" pitchFamily="2" charset="0"/>
              </a:rPr>
              <a:t>PASS_ProfDev</a:t>
            </a: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Retired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10</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 Certified Solutions Architect (MCSA)</a:t>
            </a:r>
            <a:br>
              <a:rPr lang="en-US" sz="3200" b="0" dirty="0">
                <a:solidFill>
                  <a:schemeClr val="tx1"/>
                </a:solidFill>
                <a:latin typeface="+mn-lt"/>
              </a:rPr>
            </a:br>
            <a:r>
              <a:rPr lang="en-US" sz="3200" b="0" dirty="0">
                <a:solidFill>
                  <a:schemeClr val="tx1"/>
                </a:solidFill>
                <a:latin typeface="+mn-lt"/>
              </a:rPr>
              <a:t>Microsoft Certified Solutions Developer (MCSD)</a:t>
            </a:r>
          </a:p>
          <a:p>
            <a:r>
              <a:rPr lang="en-US" sz="3200" b="0" dirty="0">
                <a:solidFill>
                  <a:schemeClr val="tx1"/>
                </a:solidFill>
                <a:latin typeface="+mn-lt"/>
              </a:rPr>
              <a:t>Microsoft Certified Solutions Expert (MCSE)</a:t>
            </a:r>
          </a:p>
          <a:p>
            <a:endParaRPr lang="en-US" sz="3200" b="0" dirty="0">
              <a:solidFill>
                <a:schemeClr val="tx1"/>
              </a:solidFill>
              <a:latin typeface="+mn-lt"/>
            </a:endParaRPr>
          </a:p>
          <a:p>
            <a:r>
              <a:rPr lang="en-US" sz="3200" b="0" dirty="0">
                <a:solidFill>
                  <a:schemeClr val="tx1"/>
                </a:solidFill>
                <a:latin typeface="+mn-lt"/>
              </a:rPr>
              <a:t>Have all been retired, </a:t>
            </a:r>
            <a:br>
              <a:rPr lang="en-US" sz="3200" b="0" dirty="0">
                <a:solidFill>
                  <a:schemeClr val="tx1"/>
                </a:solidFill>
                <a:latin typeface="+mn-lt"/>
              </a:rPr>
            </a:br>
            <a:r>
              <a:rPr lang="en-US" sz="3200" b="0" dirty="0">
                <a:solidFill>
                  <a:schemeClr val="tx1"/>
                </a:solidFill>
                <a:latin typeface="+mn-lt"/>
              </a:rPr>
              <a:t>this includes most of the exams that start with “70-”, </a:t>
            </a:r>
            <a:br>
              <a:rPr lang="en-US" sz="3200" b="0" dirty="0">
                <a:solidFill>
                  <a:schemeClr val="tx1"/>
                </a:solidFill>
                <a:latin typeface="+mn-lt"/>
              </a:rPr>
            </a:br>
            <a:r>
              <a:rPr lang="en-US" sz="3200" b="0" dirty="0">
                <a:solidFill>
                  <a:schemeClr val="tx1"/>
                </a:solidFill>
                <a:latin typeface="+mn-lt"/>
              </a:rPr>
              <a:t>but due to COVID-19 retirement has been delayed to Jan 2021.</a:t>
            </a:r>
          </a:p>
          <a:p>
            <a:endParaRPr lang="en-US" sz="3200" b="0" dirty="0">
              <a:solidFill>
                <a:schemeClr val="tx1"/>
              </a:solidFill>
              <a:latin typeface="+mn-lt"/>
            </a:endParaRPr>
          </a:p>
          <a:p>
            <a:r>
              <a:rPr lang="en-US" sz="3200" b="0" dirty="0">
                <a:solidFill>
                  <a:schemeClr val="tx1"/>
                </a:solidFill>
                <a:latin typeface="+mn-lt"/>
              </a:rPr>
              <a:t>Pearson VUE and Microsoft are also expanding the testing availability for </a:t>
            </a:r>
            <a:r>
              <a:rPr lang="en-US" sz="3200" dirty="0">
                <a:solidFill>
                  <a:schemeClr val="tx1"/>
                </a:solidFill>
                <a:latin typeface="+mn-lt"/>
              </a:rPr>
              <a:t>online proctored </a:t>
            </a:r>
            <a:r>
              <a:rPr lang="en-US" sz="3200" b="0" dirty="0">
                <a:solidFill>
                  <a:schemeClr val="tx1"/>
                </a:solidFill>
                <a:latin typeface="+mn-lt"/>
              </a:rPr>
              <a:t>exams because many testing centers have closed.</a:t>
            </a:r>
            <a:br>
              <a:rPr lang="en-US" sz="3200" b="0" dirty="0">
                <a:solidFill>
                  <a:schemeClr val="tx1"/>
                </a:solidFill>
                <a:latin typeface="+mn-lt"/>
              </a:rPr>
            </a:br>
            <a:r>
              <a:rPr lang="en-US" sz="1000" dirty="0">
                <a:hlinkClick r:id="rId3"/>
              </a:rPr>
              <a:t>https://www.microsoft.com/en-us/learning/community-blog-post.aspx?BlogId=8&amp;Id=375289</a:t>
            </a:r>
            <a:br>
              <a:rPr lang="en-US" sz="1000" dirty="0"/>
            </a:br>
            <a:r>
              <a:rPr lang="en-US" sz="1000" dirty="0">
                <a:hlinkClick r:id="rId4"/>
              </a:rPr>
              <a:t>https://www.microsoft.com/en-us/learning/community-blog-post.aspx?BlogId=8&amp;Id=375282</a:t>
            </a:r>
            <a:endParaRPr lang="en-US" sz="1000" dirty="0">
              <a:solidFill>
                <a:schemeClr val="tx1"/>
              </a:solidFill>
              <a:latin typeface="+mn-lt"/>
            </a:endParaRPr>
          </a:p>
        </p:txBody>
      </p:sp>
    </p:spTree>
    <p:extLst>
      <p:ext uri="{BB962C8B-B14F-4D97-AF65-F5344CB8AC3E}">
        <p14:creationId xmlns:p14="http://schemas.microsoft.com/office/powerpoint/2010/main" val="232290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Role-based Certifications </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11</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Microsoft’s desired emphasis is on Solution Providers has now introduced broad, often Azure-focused Role-based Certifications for many careers at Fundamentals, Associate, and Expert levels:</a:t>
            </a:r>
          </a:p>
          <a:p>
            <a:r>
              <a:rPr lang="en-US" sz="2000" dirty="0">
                <a:hlinkClick r:id="rId3"/>
              </a:rPr>
              <a:t>https://www.microsoft.com/en-us/learning/browse-all-certifications.aspx</a:t>
            </a:r>
            <a:endParaRPr lang="en-US" sz="2000" dirty="0"/>
          </a:p>
          <a:p>
            <a:endParaRPr lang="en-US" sz="2000" b="0" dirty="0">
              <a:solidFill>
                <a:schemeClr val="tx1"/>
              </a:solidFill>
              <a:latin typeface="+mn-lt"/>
            </a:endParaRPr>
          </a:p>
          <a:p>
            <a:r>
              <a:rPr lang="en-US" sz="3200" b="0" dirty="0">
                <a:solidFill>
                  <a:schemeClr val="tx1"/>
                </a:solidFill>
                <a:latin typeface="+mn-lt"/>
              </a:rPr>
              <a:t>New exams are tech synonyms, “AZ-” for Azure, </a:t>
            </a:r>
            <a:br>
              <a:rPr lang="en-US" sz="3200" b="0" dirty="0">
                <a:solidFill>
                  <a:schemeClr val="tx1"/>
                </a:solidFill>
                <a:latin typeface="+mn-lt"/>
              </a:rPr>
            </a:br>
            <a:r>
              <a:rPr lang="en-US" sz="3200" b="0" dirty="0">
                <a:solidFill>
                  <a:schemeClr val="tx1"/>
                </a:solidFill>
                <a:latin typeface="+mn-lt"/>
              </a:rPr>
              <a:t>“AI-” for Artificial Intelligence, “DP-” for Data Platform.</a:t>
            </a:r>
          </a:p>
        </p:txBody>
      </p:sp>
      <p:pic>
        <p:nvPicPr>
          <p:cNvPr id="1026" name="Picture 2" descr="Role-based certifications logo&#10;">
            <a:extLst>
              <a:ext uri="{FF2B5EF4-FFF2-40B4-BE49-F238E27FC236}">
                <a16:creationId xmlns:a16="http://schemas.microsoft.com/office/drawing/2014/main" id="{D029913C-25B5-417B-8D36-7065F7E60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7" y="4516742"/>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le-based certifications logo&#10;">
            <a:extLst>
              <a:ext uri="{FF2B5EF4-FFF2-40B4-BE49-F238E27FC236}">
                <a16:creationId xmlns:a16="http://schemas.microsoft.com/office/drawing/2014/main" id="{6B1E4240-D594-4756-8B33-D3309D1CA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715" y="4536670"/>
            <a:ext cx="1689549" cy="16895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e-based certifications logo&#10;">
            <a:extLst>
              <a:ext uri="{FF2B5EF4-FFF2-40B4-BE49-F238E27FC236}">
                <a16:creationId xmlns:a16="http://schemas.microsoft.com/office/drawing/2014/main" id="{AC558950-076D-43A2-A1C2-C8EF59E60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42" y="4536669"/>
            <a:ext cx="1689549" cy="168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Microsoft.com showing the &quot;skills measured of the exam&quot;">
            <a:extLst>
              <a:ext uri="{FF2B5EF4-FFF2-40B4-BE49-F238E27FC236}">
                <a16:creationId xmlns:a16="http://schemas.microsoft.com/office/drawing/2014/main" id="{DFC20130-A9DE-4D67-8471-8481CCE1715A}"/>
              </a:ext>
            </a:extLst>
          </p:cNvPr>
          <p:cNvPicPr>
            <a:picLocks noChangeAspect="1"/>
          </p:cNvPicPr>
          <p:nvPr/>
        </p:nvPicPr>
        <p:blipFill>
          <a:blip r:embed="rId3"/>
          <a:stretch>
            <a:fillRect/>
          </a:stretch>
        </p:blipFill>
        <p:spPr>
          <a:xfrm>
            <a:off x="5294971" y="1303348"/>
            <a:ext cx="9455570" cy="5490331"/>
          </a:xfrm>
          <a:prstGeom prst="rect">
            <a:avLst/>
          </a:prstGeom>
        </p:spPr>
      </p:pic>
      <p:sp>
        <p:nvSpPr>
          <p:cNvPr id="2" name="Title 1"/>
          <p:cNvSpPr>
            <a:spLocks noGrp="1"/>
          </p:cNvSpPr>
          <p:nvPr>
            <p:ph type="title"/>
          </p:nvPr>
        </p:nvSpPr>
        <p:spPr/>
        <p:txBody>
          <a:bodyPr/>
          <a:lstStyle/>
          <a:p>
            <a:r>
              <a:rPr lang="en-US" dirty="0"/>
              <a:t>So What Is On a Cert Exam?</a:t>
            </a:r>
          </a:p>
        </p:txBody>
      </p:sp>
      <p:sp>
        <p:nvSpPr>
          <p:cNvPr id="5" name="TextBox 4"/>
          <p:cNvSpPr txBox="1"/>
          <p:nvPr/>
        </p:nvSpPr>
        <p:spPr>
          <a:xfrm>
            <a:off x="247749" y="1023240"/>
            <a:ext cx="5189489" cy="5509200"/>
          </a:xfrm>
          <a:prstGeom prst="rect">
            <a:avLst/>
          </a:prstGeom>
          <a:noFill/>
        </p:spPr>
        <p:txBody>
          <a:bodyPr wrap="square" rtlCol="0">
            <a:spAutoFit/>
          </a:bodyPr>
          <a:lstStyle/>
          <a:p>
            <a:r>
              <a:rPr lang="en-US" sz="3200" dirty="0"/>
              <a:t>Straight from Microsoft.com, this is the “Skills Measured” section, this is the “domain”.</a:t>
            </a:r>
          </a:p>
          <a:p>
            <a:endParaRPr lang="en-US" sz="3200" dirty="0"/>
          </a:p>
          <a:p>
            <a:r>
              <a:rPr lang="en-US" sz="3200" dirty="0"/>
              <a:t>The “domain” is determined by a group of SMEs before item writing begins, validated by real-life experience.</a:t>
            </a:r>
          </a:p>
          <a:p>
            <a:endParaRPr lang="en-US" sz="3200" dirty="0"/>
          </a:p>
          <a:p>
            <a:r>
              <a:rPr lang="en-US" sz="3200" dirty="0"/>
              <a:t>The “domain” tells the item writer what write about.</a:t>
            </a:r>
          </a:p>
        </p:txBody>
      </p:sp>
      <p:sp>
        <p:nvSpPr>
          <p:cNvPr id="3" name="Oval 2">
            <a:extLst>
              <a:ext uri="{C183D7F6-B498-43B3-948B-1728B52AA6E4}">
                <adec:decorative xmlns:adec="http://schemas.microsoft.com/office/drawing/2017/decorative" val="1"/>
              </a:ext>
            </a:extLst>
          </p:cNvPr>
          <p:cNvSpPr/>
          <p:nvPr/>
        </p:nvSpPr>
        <p:spPr>
          <a:xfrm>
            <a:off x="4982022" y="911242"/>
            <a:ext cx="3240636" cy="313727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7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If you have an exam training book, </a:t>
            </a:r>
            <a:br>
              <a:rPr lang="en-US" sz="4000" dirty="0"/>
            </a:br>
            <a:r>
              <a:rPr lang="en-US" sz="4000" dirty="0"/>
              <a:t>take its practice exam or chapter review</a:t>
            </a:r>
          </a:p>
          <a:p>
            <a:pPr lvl="1"/>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fontScale="92500"/>
          </a:bodyPr>
          <a:lstStyle/>
          <a:p>
            <a:r>
              <a:rPr lang="en-US" sz="4400" dirty="0"/>
              <a:t>Study by doing.</a:t>
            </a:r>
          </a:p>
          <a:p>
            <a:pPr lvl="1"/>
            <a:r>
              <a:rPr lang="en-US" sz="4000" dirty="0"/>
              <a:t>This requires a lab environment at home or work where you can build, break/fix, and learn.</a:t>
            </a:r>
          </a:p>
          <a:p>
            <a:pPr lvl="1"/>
            <a:r>
              <a:rPr lang="en-US" sz="4000" dirty="0"/>
              <a:t>Don’t have a test lab? Build one, it’s educational.</a:t>
            </a:r>
          </a:p>
          <a:p>
            <a:pPr lvl="1"/>
            <a:r>
              <a:rPr lang="en-US" sz="4000" dirty="0"/>
              <a:t>Invest significant time in your career.</a:t>
            </a:r>
          </a:p>
          <a:p>
            <a:pPr lvl="1"/>
            <a:r>
              <a:rPr lang="en-US" sz="4000" dirty="0"/>
              <a:t>Have a lab environment installed on your work/home PCs, or use Azure. (Free credits out there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dirty="0"/>
              <a:t>  proper feature choice and solution approach</a:t>
            </a:r>
            <a:br>
              <a:rPr lang="en-US" sz="4000" dirty="0"/>
            </a:br>
            <a:r>
              <a:rPr lang="en-US" sz="4000" dirty="0"/>
              <a:t>  are more likely to be tested.</a:t>
            </a:r>
          </a:p>
          <a:p>
            <a:pPr lvl="1"/>
            <a:r>
              <a:rPr lang="en-US" sz="4000" dirty="0"/>
              <a:t>For example, code sample questions are likely to test order of operations and correct tactic choice,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92500" lnSpcReduction="10000"/>
          </a:bodyPr>
          <a:lstStyle/>
          <a:p>
            <a:r>
              <a:rPr lang="en-US" sz="4000" dirty="0"/>
              <a:t>The exams are highly situational.</a:t>
            </a:r>
          </a:p>
          <a:p>
            <a:r>
              <a:rPr lang="en-US" sz="4000" dirty="0"/>
              <a:t>So instead of asking "What is the difference between x and y." </a:t>
            </a:r>
          </a:p>
          <a:p>
            <a:r>
              <a:rPr lang="en-US" sz="4000" dirty="0"/>
              <a:t>The question will be:</a:t>
            </a:r>
            <a:br>
              <a:rPr lang="en-US" sz="4000" dirty="0"/>
            </a:br>
            <a:br>
              <a:rPr lang="en-US" sz="4000" dirty="0"/>
            </a:br>
            <a:r>
              <a:rPr lang="en-US" sz="4000" dirty="0"/>
              <a:t>You are doing this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800" dirty="0"/>
              <a:t>It’s not just multiple-choice questions.</a:t>
            </a:r>
          </a:p>
          <a:p>
            <a:r>
              <a:rPr lang="en-US" sz="4800" dirty="0"/>
              <a:t>Other types such as case studies, build lists, drag and drops, all operate on the same rules and challenge for the writers.</a:t>
            </a:r>
          </a:p>
        </p:txBody>
      </p:sp>
    </p:spTree>
    <p:extLst>
      <p:ext uri="{BB962C8B-B14F-4D97-AF65-F5344CB8AC3E}">
        <p14:creationId xmlns:p14="http://schemas.microsoft.com/office/powerpoint/2010/main" val="110536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18</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endParaRPr lang="en-US" b="0" dirty="0">
              <a:solidFill>
                <a:schemeClr val="tx1"/>
              </a:solidFill>
              <a:latin typeface="+mn-lt"/>
            </a:endParaRPr>
          </a:p>
          <a:p>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 </a:t>
            </a:r>
            <a:br>
              <a:rPr lang="en-US" b="0" dirty="0">
                <a:solidFill>
                  <a:schemeClr val="tx1"/>
                </a:solidFill>
                <a:latin typeface="+mn-lt"/>
              </a:rPr>
            </a:br>
            <a:r>
              <a:rPr lang="en-US" b="0" dirty="0">
                <a:solidFill>
                  <a:schemeClr val="tx1"/>
                </a:solidFill>
                <a:latin typeface="+mn-lt"/>
              </a:rPr>
              <a:t>For example:</a:t>
            </a:r>
          </a:p>
          <a:p>
            <a:r>
              <a:rPr lang="en-US" b="0" dirty="0">
                <a:solidFill>
                  <a:schemeClr val="tx1"/>
                </a:solidFill>
                <a:latin typeface="+mn-lt"/>
              </a:rPr>
              <a:t>In SQL Server, there is no “CHECKSUM Recovery Model” you won’t see it as a choice on an exam.</a:t>
            </a:r>
          </a:p>
          <a:p>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Solutions Providers, Not Exam Takers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Microsoft’s Emphasis is on Solutions has evolved over the last decade. </a:t>
            </a:r>
          </a:p>
          <a:p>
            <a:pPr lvl="1"/>
            <a:endParaRPr lang="en-US" sz="3600" b="0" dirty="0">
              <a:solidFill>
                <a:schemeClr val="tx1"/>
              </a:solidFill>
              <a:latin typeface="+mn-lt"/>
            </a:endParaRPr>
          </a:p>
          <a:p>
            <a:r>
              <a:rPr lang="en-US" sz="3600" b="0" dirty="0">
                <a:solidFill>
                  <a:schemeClr val="tx1"/>
                </a:solidFill>
                <a:latin typeface="+mn-lt"/>
              </a:rPr>
              <a:t>There is no such thing as a one-dimensional certification because there are few cases of one-dimensional jobs.</a:t>
            </a:r>
          </a:p>
          <a:p>
            <a:endParaRPr lang="en-US" sz="3600" b="0" dirty="0">
              <a:solidFill>
                <a:schemeClr val="tx1"/>
              </a:solidFill>
              <a:latin typeface="+mn-lt"/>
            </a:endParaRPr>
          </a:p>
          <a:p>
            <a:r>
              <a:rPr lang="en-US" sz="3600" b="0" dirty="0">
                <a:solidFill>
                  <a:schemeClr val="tx1"/>
                </a:solidFill>
                <a:latin typeface="+mn-lt"/>
              </a:rPr>
              <a:t>This is intentional and raises the value of a certification – a certification should mean you have broad experience.</a:t>
            </a:r>
          </a:p>
        </p:txBody>
      </p:sp>
    </p:spTree>
    <p:extLst>
      <p:ext uri="{BB962C8B-B14F-4D97-AF65-F5344CB8AC3E}">
        <p14:creationId xmlns:p14="http://schemas.microsoft.com/office/powerpoint/2010/main" val="320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4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Inside Out 2017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and (coming soon)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dirty="0"/>
          </a:p>
        </p:txBody>
      </p:sp>
      <p:sp>
        <p:nvSpPr>
          <p:cNvPr id="6" name="Title 4"/>
          <p:cNvSpPr txBox="1">
            <a:spLocks/>
          </p:cNvSpPr>
          <p:nvPr/>
        </p:nvSpPr>
        <p:spPr>
          <a:xfrm>
            <a:off x="381674" y="938677"/>
            <a:ext cx="1097280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dirty="0">
                <a:solidFill>
                  <a:schemeClr val="tx1"/>
                </a:solidFill>
                <a:latin typeface="+mn-lt"/>
              </a:rPr>
              <a:t>Let’s talk about who creates the exams. </a:t>
            </a:r>
            <a:br>
              <a:rPr lang="en-US" sz="3600" b="0" dirty="0">
                <a:solidFill>
                  <a:schemeClr val="tx1"/>
                </a:solidFill>
                <a:latin typeface="+mn-lt"/>
              </a:rPr>
            </a:br>
            <a:r>
              <a:rPr lang="en-US" sz="3600" b="0" dirty="0">
                <a:solidFill>
                  <a:schemeClr val="tx1"/>
                </a:solidFill>
                <a:latin typeface="+mn-lt"/>
              </a:rPr>
              <a:t>Microsoft subcontracts out SMEs globally. </a:t>
            </a:r>
          </a:p>
          <a:p>
            <a:r>
              <a:rPr lang="en-US" sz="3600" b="0" dirty="0">
                <a:solidFill>
                  <a:schemeClr val="tx1"/>
                </a:solidFill>
                <a:latin typeface="+mn-lt"/>
              </a:rPr>
              <a:t>Focus on practicality and actual usage.</a:t>
            </a:r>
          </a:p>
          <a:p>
            <a:endParaRPr lang="en-US" sz="3600" b="0" dirty="0">
              <a:solidFill>
                <a:schemeClr val="tx1"/>
              </a:solidFill>
              <a:latin typeface="+mn-lt"/>
            </a:endParaRPr>
          </a:p>
          <a:p>
            <a:r>
              <a:rPr lang="en-US" sz="3600" b="0" dirty="0">
                <a:solidFill>
                  <a:schemeClr val="tx1"/>
                </a:solidFill>
                <a:latin typeface="+mn-lt"/>
              </a:rPr>
              <a:t>Topics are removed from the exam’s </a:t>
            </a:r>
            <a:r>
              <a:rPr lang="en-US" sz="3600" b="0" i="1" dirty="0">
                <a:solidFill>
                  <a:schemeClr val="tx1"/>
                </a:solidFill>
                <a:latin typeface="+mn-lt"/>
              </a:rPr>
              <a:t>domain </a:t>
            </a:r>
            <a:r>
              <a:rPr lang="en-US" sz="3600" b="0" dirty="0">
                <a:solidFill>
                  <a:schemeClr val="tx1"/>
                </a:solidFill>
                <a:latin typeface="+mn-lt"/>
              </a:rPr>
              <a:t>if none of the SMEs present could say they use it in real life.</a:t>
            </a:r>
          </a:p>
          <a:p>
            <a:endParaRPr lang="en-US" sz="3600" b="0" dirty="0">
              <a:solidFill>
                <a:schemeClr val="tx1"/>
              </a:solidFill>
              <a:latin typeface="+mn-lt"/>
            </a:endParaRPr>
          </a:p>
          <a:p>
            <a:r>
              <a:rPr lang="en-US" sz="3600" b="0" dirty="0">
                <a:solidFill>
                  <a:schemeClr val="tx1"/>
                </a:solidFill>
                <a:latin typeface="+mn-lt"/>
              </a:rPr>
              <a:t>Then, how </a:t>
            </a:r>
            <a:r>
              <a:rPr lang="en-US" sz="3600" b="0" i="1" dirty="0">
                <a:solidFill>
                  <a:schemeClr val="tx1"/>
                </a:solidFill>
                <a:latin typeface="+mn-lt"/>
              </a:rPr>
              <a:t>many</a:t>
            </a:r>
            <a:r>
              <a:rPr lang="en-US" sz="3600" b="0" dirty="0">
                <a:solidFill>
                  <a:schemeClr val="tx1"/>
                </a:solidFill>
                <a:latin typeface="+mn-lt"/>
              </a:rPr>
              <a:t> of each domain should be there? </a:t>
            </a:r>
          </a:p>
          <a:p>
            <a:r>
              <a:rPr lang="en-US" sz="3600" b="0" dirty="0">
                <a:solidFill>
                  <a:schemeClr val="tx1"/>
                </a:solidFill>
                <a:latin typeface="+mn-lt"/>
              </a:rPr>
              <a:t>Then, provide some sample topics for the item writers.</a:t>
            </a:r>
          </a:p>
        </p:txBody>
      </p:sp>
    </p:spTree>
    <p:extLst>
      <p:ext uri="{BB962C8B-B14F-4D97-AF65-F5344CB8AC3E}">
        <p14:creationId xmlns:p14="http://schemas.microsoft.com/office/powerpoint/2010/main" val="24486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Item Writers are SMEs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dirty="0"/>
          </a:p>
        </p:txBody>
      </p:sp>
      <p:sp>
        <p:nvSpPr>
          <p:cNvPr id="6" name="Title 4"/>
          <p:cNvSpPr txBox="1">
            <a:spLocks/>
          </p:cNvSpPr>
          <p:nvPr/>
        </p:nvSpPr>
        <p:spPr>
          <a:xfrm>
            <a:off x="381674" y="938677"/>
            <a:ext cx="11468950" cy="57002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Item Writers are given assignments to cover a narrow domain.</a:t>
            </a:r>
          </a:p>
          <a:p>
            <a:endParaRPr lang="en-US" sz="3600" b="0" dirty="0">
              <a:solidFill>
                <a:schemeClr val="tx1"/>
              </a:solidFill>
              <a:latin typeface="+mn-lt"/>
            </a:endParaRPr>
          </a:p>
          <a:p>
            <a:r>
              <a:rPr lang="en-US" sz="3600" b="0" dirty="0">
                <a:solidFill>
                  <a:schemeClr val="tx1"/>
                </a:solidFill>
                <a:latin typeface="+mn-lt"/>
              </a:rPr>
              <a:t>Item Writer team must make sure they’re not overlapping or </a:t>
            </a:r>
          </a:p>
          <a:p>
            <a:r>
              <a:rPr lang="en-US" sz="3600" b="0" dirty="0">
                <a:solidFill>
                  <a:schemeClr val="tx1"/>
                </a:solidFill>
                <a:latin typeface="+mn-lt"/>
              </a:rPr>
              <a:t>creating nemeses that giveaway answers to other questions.</a:t>
            </a:r>
          </a:p>
          <a:p>
            <a:endParaRPr lang="en-US" sz="3600" b="0" dirty="0">
              <a:solidFill>
                <a:schemeClr val="tx1"/>
              </a:solidFill>
              <a:latin typeface="+mn-lt"/>
            </a:endParaRPr>
          </a:p>
          <a:p>
            <a:r>
              <a:rPr lang="en-US" sz="3600" b="0" dirty="0">
                <a:solidFill>
                  <a:schemeClr val="tx1"/>
                </a:solidFill>
                <a:latin typeface="+mn-lt"/>
              </a:rPr>
              <a:t>Then a review process and alpha exam process occur with yet another group of SMEs to fine tune the items.</a:t>
            </a:r>
          </a:p>
        </p:txBody>
      </p:sp>
    </p:spTree>
    <p:extLst>
      <p:ext uri="{BB962C8B-B14F-4D97-AF65-F5344CB8AC3E}">
        <p14:creationId xmlns:p14="http://schemas.microsoft.com/office/powerpoint/2010/main" val="60096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r>
              <a:rPr lang="en-US" sz="3200" b="0" dirty="0">
                <a:solidFill>
                  <a:schemeClr val="tx1"/>
                </a:solidFill>
                <a:latin typeface="+mn-lt"/>
              </a:rPr>
              <a:t>but may be used as distractors. We can’t test:</a:t>
            </a:r>
          </a:p>
          <a:p>
            <a:pPr marL="457200" indent="-457200">
              <a:buFont typeface="Arial" panose="020B0604020202020204" pitchFamily="34" charset="0"/>
              <a:buChar char="•"/>
            </a:pPr>
            <a:r>
              <a:rPr lang="en-US" sz="3200" b="0" dirty="0">
                <a:solidFill>
                  <a:schemeClr val="tx1"/>
                </a:solidFill>
                <a:latin typeface="+mn-lt"/>
              </a:rPr>
              <a:t>unenforced naming conventions or </a:t>
            </a:r>
          </a:p>
          <a:p>
            <a:pPr marL="457200" indent="-457200">
              <a:buFont typeface="Arial" panose="020B0604020202020204" pitchFamily="34" charset="0"/>
              <a:buChar char="•"/>
            </a:pPr>
            <a:r>
              <a:rPr lang="en-US" sz="3200" b="0" dirty="0">
                <a:solidFill>
                  <a:schemeClr val="tx1"/>
                </a:solidFill>
                <a:latin typeface="+mn-lt"/>
              </a:rPr>
              <a:t>generally accepted standard or </a:t>
            </a:r>
          </a:p>
          <a:p>
            <a:pPr marL="457200" indent="-457200">
              <a:buFont typeface="Arial" panose="020B0604020202020204" pitchFamily="34" charset="0"/>
              <a:buChar char="•"/>
            </a:pPr>
            <a:r>
              <a:rPr lang="en-US" sz="3200" b="0" dirty="0">
                <a:solidFill>
                  <a:schemeClr val="tx1"/>
                </a:solidFill>
                <a:latin typeface="+mn-lt"/>
              </a:rPr>
              <a:t>the normal order for this or</a:t>
            </a:r>
          </a:p>
          <a:p>
            <a:pPr marL="457200" indent="-457200">
              <a:buFont typeface="Arial" panose="020B0604020202020204" pitchFamily="34" charset="0"/>
              <a:buChar char="•"/>
            </a:pPr>
            <a:r>
              <a:rPr lang="en-US" sz="3200" b="0" dirty="0">
                <a:solidFill>
                  <a:schemeClr val="tx1"/>
                </a:solidFill>
                <a:latin typeface="+mn-lt"/>
              </a:rPr>
              <a:t>how it has always been done or</a:t>
            </a:r>
          </a:p>
          <a:p>
            <a:pPr marL="457200" indent="-457200">
              <a:buFont typeface="Arial" panose="020B0604020202020204" pitchFamily="34" charset="0"/>
              <a:buChar char="•"/>
            </a:pPr>
            <a:r>
              <a:rPr lang="en-US" sz="3200" b="0" dirty="0">
                <a:solidFill>
                  <a:schemeClr val="tx1"/>
                </a:solidFill>
                <a:latin typeface="+mn-lt"/>
              </a:rPr>
              <a:t>“industry knowledge” </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a:xfrm>
            <a:off x="609600" y="990603"/>
            <a:ext cx="10972800" cy="5648322"/>
          </a:xfrm>
        </p:spPr>
        <p:txBody>
          <a:bodyPr>
            <a:noAutofit/>
          </a:bodyPr>
          <a:lstStyle/>
          <a:p>
            <a:r>
              <a:rPr lang="en-US" sz="3600" dirty="0"/>
              <a:t>Question success is statistically analyzed by a </a:t>
            </a:r>
            <a:r>
              <a:rPr lang="en-US" sz="3600" i="1" dirty="0"/>
              <a:t>psychometrician</a:t>
            </a:r>
          </a:p>
          <a:p>
            <a:pPr lvl="1"/>
            <a:r>
              <a:rPr lang="en-US" sz="3200" dirty="0"/>
              <a:t>Do candidates who pass get this question right? Good.</a:t>
            </a:r>
          </a:p>
          <a:p>
            <a:pPr lvl="1"/>
            <a:r>
              <a:rPr lang="en-US" sz="3200" dirty="0"/>
              <a:t>Do candidates who pass get this question wrong? Not good.</a:t>
            </a:r>
          </a:p>
          <a:p>
            <a:pPr lvl="1"/>
            <a:r>
              <a:rPr lang="en-US" sz="3200" dirty="0"/>
              <a:t>Is question success unrelated to this exam success? </a:t>
            </a:r>
            <a:br>
              <a:rPr lang="en-US" sz="3200" dirty="0"/>
            </a:br>
            <a:r>
              <a:rPr lang="en-US" sz="3200" dirty="0"/>
              <a:t>They’re guessing.</a:t>
            </a:r>
          </a:p>
          <a:p>
            <a:r>
              <a:rPr lang="en-US" sz="3600" dirty="0"/>
              <a:t>Your comments on the exam are reviewed, by name.</a:t>
            </a:r>
          </a:p>
          <a:p>
            <a:pPr lvl="1"/>
            <a:r>
              <a:rPr lang="en-US" sz="3200" dirty="0"/>
              <a:t>Be professional. </a:t>
            </a:r>
          </a:p>
          <a:p>
            <a:pPr lvl="1"/>
            <a:r>
              <a:rPr lang="en-US" sz="3200" dirty="0"/>
              <a:t>Your comments can contribute to changing/abandoning a question.</a:t>
            </a:r>
          </a:p>
          <a:p>
            <a:pPr lvl="2"/>
            <a:r>
              <a:rPr lang="en-US" sz="2800" dirty="0">
                <a:solidFill>
                  <a:srgbClr val="FF0000"/>
                </a:solidFill>
              </a:rPr>
              <a:t>"Why are you testing this? I'd look this up!"</a:t>
            </a:r>
            <a:endParaRPr lang="en-US" sz="3600" dirty="0">
              <a:solidFill>
                <a:srgbClr val="FF0000"/>
              </a:solidFill>
            </a:endParaRPr>
          </a:p>
        </p:txBody>
      </p:sp>
    </p:spTree>
    <p:extLst>
      <p:ext uri="{BB962C8B-B14F-4D97-AF65-F5344CB8AC3E}">
        <p14:creationId xmlns:p14="http://schemas.microsoft.com/office/powerpoint/2010/main" val="2077756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exam is live</a:t>
            </a:r>
          </a:p>
        </p:txBody>
      </p:sp>
      <p:sp>
        <p:nvSpPr>
          <p:cNvPr id="3" name="Content Placeholder 2"/>
          <p:cNvSpPr>
            <a:spLocks noGrp="1"/>
          </p:cNvSpPr>
          <p:nvPr>
            <p:ph idx="1"/>
          </p:nvPr>
        </p:nvSpPr>
        <p:spPr/>
        <p:txBody>
          <a:bodyPr>
            <a:noAutofit/>
          </a:bodyPr>
          <a:lstStyle/>
          <a:p>
            <a:r>
              <a:rPr lang="en-US" sz="4000" dirty="0"/>
              <a:t>Exams can be refreshed for new content.</a:t>
            </a:r>
          </a:p>
          <a:p>
            <a:pPr lvl="1"/>
            <a:r>
              <a:rPr lang="en-US" sz="3600" dirty="0"/>
              <a:t>For example: SQL 2016 exams were later updated in 2017 for new content including Azure, exam number did not change.</a:t>
            </a:r>
          </a:p>
          <a:p>
            <a:r>
              <a:rPr lang="en-US" sz="4000" dirty="0"/>
              <a:t>New product capabilities/features often get a special focus on exams.</a:t>
            </a:r>
          </a:p>
        </p:txBody>
      </p:sp>
    </p:spTree>
    <p:extLst>
      <p:ext uri="{BB962C8B-B14F-4D97-AF65-F5344CB8AC3E}">
        <p14:creationId xmlns:p14="http://schemas.microsoft.com/office/powerpoint/2010/main" val="273784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85981" y="849117"/>
            <a:ext cx="10972800"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If two answers seem correct, </a:t>
            </a:r>
            <a:br>
              <a:rPr lang="en-US" sz="3600" b="0" dirty="0">
                <a:solidFill>
                  <a:schemeClr val="tx1"/>
                </a:solidFill>
                <a:latin typeface="+mn-lt"/>
              </a:rPr>
            </a:br>
            <a:r>
              <a:rPr lang="en-US" sz="3600" b="0" dirty="0">
                <a:solidFill>
                  <a:schemeClr val="tx1"/>
                </a:solidFill>
                <a:latin typeface="+mn-lt"/>
              </a:rPr>
              <a:t>there IS a differentiator somewhere in the question. </a:t>
            </a:r>
          </a:p>
          <a:p>
            <a:endParaRPr lang="en-US" sz="3600" b="0" dirty="0">
              <a:solidFill>
                <a:schemeClr val="tx1"/>
              </a:solidFill>
              <a:latin typeface="+mn-lt"/>
            </a:endParaRPr>
          </a:p>
          <a:p>
            <a:r>
              <a:rPr lang="en-US" sz="3600" b="0" dirty="0">
                <a:solidFill>
                  <a:schemeClr val="tx1"/>
                </a:solidFill>
                <a:latin typeface="+mn-lt"/>
              </a:rPr>
              <a:t>Read the question carefully, note details.</a:t>
            </a:r>
          </a:p>
          <a:p>
            <a:endParaRPr lang="en-US" sz="3600" b="0" dirty="0">
              <a:solidFill>
                <a:schemeClr val="tx1"/>
              </a:solidFill>
              <a:latin typeface="+mn-lt"/>
            </a:endParaRPr>
          </a:p>
          <a:p>
            <a:r>
              <a:rPr lang="en-US" sz="3600" b="0" dirty="0">
                <a:solidFill>
                  <a:schemeClr val="tx1"/>
                </a:solidFill>
                <a:latin typeface="+mn-lt"/>
              </a:rPr>
              <a:t>At some point, the question writer introduced a </a:t>
            </a:r>
            <a:r>
              <a:rPr lang="en-US" sz="3600" dirty="0">
                <a:solidFill>
                  <a:schemeClr val="tx1"/>
                </a:solidFill>
                <a:latin typeface="+mn-lt"/>
              </a:rPr>
              <a:t>factor</a:t>
            </a:r>
            <a:r>
              <a:rPr lang="en-US" sz="3600" b="0" dirty="0">
                <a:solidFill>
                  <a:schemeClr val="tx1"/>
                </a:solidFill>
                <a:latin typeface="+mn-lt"/>
              </a:rPr>
              <a:t> in the question to make sure there is </a:t>
            </a:r>
            <a:r>
              <a:rPr lang="en-US" sz="3600" dirty="0">
                <a:solidFill>
                  <a:schemeClr val="tx1"/>
                </a:solidFill>
                <a:latin typeface="+mn-lt"/>
              </a:rPr>
              <a:t>only one right answer </a:t>
            </a:r>
            <a:r>
              <a:rPr lang="en-US" sz="3600" b="0" dirty="0">
                <a:solidFill>
                  <a:schemeClr val="tx1"/>
                </a:solidFill>
                <a:latin typeface="+mn-lt"/>
              </a:rPr>
              <a:t>and all other options are 100% wrong.</a:t>
            </a: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85980" y="839973"/>
            <a:ext cx="11658369"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dirty="0">
                <a:solidFill>
                  <a:schemeClr val="tx1"/>
                </a:solidFill>
                <a:latin typeface="+mn-lt"/>
              </a:rPr>
              <a:t>Writing the right answer is easy, and its opposite is easy (though sometimes too obvious).</a:t>
            </a:r>
          </a:p>
          <a:p>
            <a:endParaRPr lang="en-US" sz="3600" b="0" dirty="0">
              <a:solidFill>
                <a:schemeClr val="tx1"/>
              </a:solidFill>
              <a:latin typeface="+mn-lt"/>
            </a:endParaRPr>
          </a:p>
          <a:p>
            <a:r>
              <a:rPr lang="en-US" sz="3600" b="0" dirty="0">
                <a:solidFill>
                  <a:schemeClr val="tx1"/>
                </a:solidFill>
                <a:latin typeface="+mn-lt"/>
              </a:rPr>
              <a:t>Writing wrong answers is more difficult than correct answers!</a:t>
            </a:r>
          </a:p>
          <a:p>
            <a:endParaRPr lang="en-US" sz="3600" b="0" dirty="0">
              <a:solidFill>
                <a:schemeClr val="tx1"/>
              </a:solidFill>
              <a:latin typeface="+mn-lt"/>
            </a:endParaRPr>
          </a:p>
          <a:p>
            <a:r>
              <a:rPr lang="en-US" sz="3600" b="0" dirty="0">
                <a:solidFill>
                  <a:schemeClr val="tx1"/>
                </a:solidFill>
                <a:latin typeface="+mn-lt"/>
              </a:rPr>
              <a:t>Creating challenging wrong answers sometimes involves introducing new variables or twists to your question, </a:t>
            </a:r>
            <a:br>
              <a:rPr lang="en-US" sz="3600" b="0" dirty="0">
                <a:solidFill>
                  <a:schemeClr val="tx1"/>
                </a:solidFill>
                <a:latin typeface="+mn-lt"/>
              </a:rPr>
            </a:br>
            <a:r>
              <a:rPr lang="en-US" sz="3600" b="0" dirty="0">
                <a:solidFill>
                  <a:schemeClr val="tx1"/>
                </a:solidFill>
                <a:latin typeface="+mn-lt"/>
              </a:rPr>
              <a:t>and it is </a:t>
            </a:r>
            <a:r>
              <a:rPr lang="en-US" sz="3600" dirty="0">
                <a:solidFill>
                  <a:schemeClr val="tx1"/>
                </a:solidFill>
                <a:latin typeface="+mn-lt"/>
              </a:rPr>
              <a:t>difficult to keep the question scenario simple </a:t>
            </a:r>
            <a:r>
              <a:rPr lang="en-US" sz="3600" b="0" dirty="0">
                <a:solidFill>
                  <a:schemeClr val="tx1"/>
                </a:solidFill>
                <a:latin typeface="+mn-lt"/>
              </a:rPr>
              <a:t>while being complex enough to have 3 legitimate wrong answers. </a:t>
            </a:r>
          </a:p>
          <a:p>
            <a:endParaRPr lang="en-US" sz="3600" b="0" dirty="0">
              <a:solidFill>
                <a:schemeClr val="tx1"/>
              </a:solidFill>
              <a:latin typeface="+mn-lt"/>
            </a:endParaRPr>
          </a:p>
        </p:txBody>
      </p:sp>
    </p:spTree>
    <p:extLst>
      <p:ext uri="{BB962C8B-B14F-4D97-AF65-F5344CB8AC3E}">
        <p14:creationId xmlns:p14="http://schemas.microsoft.com/office/powerpoint/2010/main" val="2221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154984"/>
          </a:xfrm>
          <a:prstGeom prst="rect">
            <a:avLst/>
          </a:prstGeom>
          <a:noFill/>
        </p:spPr>
        <p:txBody>
          <a:bodyPr wrap="square" rtlCol="0">
            <a:spAutoFit/>
          </a:bodyPr>
          <a:lstStyle/>
          <a:p>
            <a:r>
              <a:rPr lang="en-US" sz="4400" dirty="0"/>
              <a:t>“Domain Drift” is when your question became so complicated,</a:t>
            </a:r>
          </a:p>
          <a:p>
            <a:r>
              <a:rPr lang="en-US" sz="4400" dirty="0"/>
              <a:t>you end up with a question on a different topic. </a:t>
            </a:r>
          </a:p>
          <a:p>
            <a:endParaRPr lang="en-US" sz="4400" dirty="0"/>
          </a:p>
          <a:p>
            <a:r>
              <a:rPr lang="en-US" sz="4400" dirty="0"/>
              <a:t>Now you have to beg another Item Writer to trade question assignments with you.</a:t>
            </a:r>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r>
              <a:rPr lang="en-US" sz="4100" dirty="0"/>
              <a:t>You are an admiral in Starfleet.</a:t>
            </a:r>
          </a:p>
          <a:p>
            <a:r>
              <a:rPr lang="en-US" sz="41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r>
              <a:rPr lang="en-US" sz="4100" dirty="0"/>
              <a:t>You need to choose a leader for your starship.</a:t>
            </a:r>
          </a:p>
          <a:p>
            <a:r>
              <a:rPr lang="en-US" sz="4100" dirty="0"/>
              <a:t>Who captain should you choose?</a:t>
            </a:r>
          </a:p>
          <a:p>
            <a:pPr marL="0" indent="0">
              <a:buNone/>
            </a:pPr>
            <a:endParaRPr lang="en-US" dirty="0"/>
          </a:p>
          <a:p>
            <a:r>
              <a:rPr lang="en-US" dirty="0"/>
              <a:t>A. 	James T Kirk</a:t>
            </a:r>
          </a:p>
          <a:p>
            <a:r>
              <a:rPr lang="en-US" dirty="0"/>
              <a:t>B. 	Jean-Luc Picard</a:t>
            </a:r>
          </a:p>
          <a:p>
            <a:r>
              <a:rPr lang="en-US" dirty="0"/>
              <a:t>C. 	Benjamin </a:t>
            </a:r>
            <a:r>
              <a:rPr lang="en-US" dirty="0" err="1"/>
              <a:t>Sisko</a:t>
            </a:r>
            <a:endParaRPr lang="en-US" dirty="0"/>
          </a:p>
          <a:p>
            <a:r>
              <a:rPr lang="en-US" dirty="0"/>
              <a:t>D. 	Kathryn </a:t>
            </a:r>
            <a:r>
              <a:rPr lang="en-US" dirty="0" err="1"/>
              <a:t>Janeway</a:t>
            </a:r>
            <a:endParaRPr lang="en-US" dirty="0"/>
          </a:p>
          <a:p>
            <a:endParaRPr lang="en-US" dirty="0"/>
          </a:p>
        </p:txBody>
      </p:sp>
      <p:sp>
        <p:nvSpPr>
          <p:cNvPr id="17" name="Arrow: Right 16" descr="The correct answer"/>
          <p:cNvSpPr/>
          <p:nvPr/>
        </p:nvSpPr>
        <p:spPr>
          <a:xfrm rot="10800000">
            <a:off x="3555346" y="456909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3477875"/>
          </a:xfrm>
          <a:prstGeom prst="rect">
            <a:avLst/>
          </a:prstGeom>
          <a:noFill/>
        </p:spPr>
        <p:txBody>
          <a:bodyPr wrap="square" rtlCol="0">
            <a:spAutoFit/>
          </a:bodyPr>
          <a:lstStyle/>
          <a:p>
            <a:r>
              <a:rPr lang="en-US" sz="4400" dirty="0"/>
              <a:t>For example, if you were supposed to ask a question about peanut butter sandwiches, and ended up asking a question about which whether utensils can spread creamy peanut butter…</a:t>
            </a:r>
          </a:p>
        </p:txBody>
      </p:sp>
    </p:spTree>
    <p:extLst>
      <p:ext uri="{BB962C8B-B14F-4D97-AF65-F5344CB8AC3E}">
        <p14:creationId xmlns:p14="http://schemas.microsoft.com/office/powerpoint/2010/main" val="24415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39</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798653" y="2745781"/>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3810073" y="36275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2" y="4790023"/>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2" y="520344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2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social media platform must be persistent online forever. The grandmother of the CEO must not be aware of the platform. The platform must currently have accelerating growth.</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78304" y="488704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296497"/>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3044142" y="2817277"/>
            <a:ext cx="399326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flipH="1">
            <a:off x="7393469" y="3298233"/>
            <a:ext cx="296973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037409" y="2364088"/>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275453" y="55008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99636" y="263755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49</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dirty="0">
                <a:hlinkClick r:id="rId5"/>
              </a:rPr>
              <a:t>https://www.microsoft.com/en-us/learning/exam-98-364.aspx</a:t>
            </a:r>
            <a:endParaRPr lang="en-US" sz="200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2"/>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3"/>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3"/>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p:txBody>
          <a:bodyPr/>
          <a:lstStyle/>
          <a:p>
            <a:r>
              <a:rPr lang="en-US" b="1" cap="all" dirty="0">
                <a:solidFill>
                  <a:srgbClr val="3D156F"/>
                </a:solidFill>
              </a:rPr>
              <a:t>Bio and contact</a:t>
            </a:r>
            <a:endParaRPr lang="en-US" dirty="0"/>
          </a:p>
        </p:txBody>
      </p:sp>
      <p:sp>
        <p:nvSpPr>
          <p:cNvPr id="3" name="Content Placeholder 2"/>
          <p:cNvSpPr>
            <a:spLocks noGrp="1"/>
          </p:cNvSpPr>
          <p:nvPr>
            <p:ph idx="1"/>
          </p:nvPr>
        </p:nvSpPr>
        <p:spPr>
          <a:xfrm>
            <a:off x="692542" y="3872608"/>
            <a:ext cx="10972632" cy="2756744"/>
          </a:xfrm>
        </p:spPr>
        <p:txBody>
          <a:bodyPr>
            <a:normAutofit/>
          </a:bodyPr>
          <a:lstStyle/>
          <a:p>
            <a:pPr marL="0" indent="0" algn="ctr">
              <a:buNone/>
            </a:pPr>
            <a:r>
              <a:rPr lang="en-US" sz="4000" dirty="0"/>
              <a:t>This presentation, including all source code, available at my blog:</a:t>
            </a:r>
          </a:p>
          <a:p>
            <a:pPr marL="0" indent="0" algn="ctr">
              <a:buNone/>
            </a:pPr>
            <a:r>
              <a:rPr lang="en-US" sz="6600" b="1" dirty="0">
                <a:hlinkClick r:id="rId2"/>
              </a:rPr>
              <a:t>SQLTact.com</a:t>
            </a:r>
            <a:endParaRPr lang="en-US" sz="6600" b="1" dirty="0"/>
          </a:p>
          <a:p>
            <a:endParaRPr lang="en-US" sz="4800" dirty="0"/>
          </a:p>
          <a:p>
            <a:endParaRPr lang="en-US" sz="4800" dirty="0"/>
          </a:p>
        </p:txBody>
      </p:sp>
      <p:sp>
        <p:nvSpPr>
          <p:cNvPr id="4" name="Subtitle 2"/>
          <p:cNvSpPr txBox="1">
            <a:spLocks/>
          </p:cNvSpPr>
          <p:nvPr/>
        </p:nvSpPr>
        <p:spPr>
          <a:xfrm>
            <a:off x="692542" y="877263"/>
            <a:ext cx="9061003" cy="2995344"/>
          </a:xfrm>
          <a:prstGeom prst="rect">
            <a:avLst/>
          </a:prstGeom>
        </p:spPr>
        <p:txBody>
          <a:bodyPr vert="horz" lIns="91436" tIns="45718" rIns="91436" bIns="4571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87" indent="-362887" defTabSz="967698">
              <a:defRPr/>
            </a:pPr>
            <a:r>
              <a:rPr lang="en-US" dirty="0">
                <a:solidFill>
                  <a:srgbClr val="101820"/>
                </a:solidFill>
                <a:latin typeface="Roboto" panose="02000000000000000000" pitchFamily="2" charset="0"/>
                <a:ea typeface="Roboto" panose="02000000000000000000" pitchFamily="2" charset="0"/>
              </a:rPr>
              <a:t>William D Assaf, MCSE</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Baton Rouge SQL Server UG board</a:t>
            </a:r>
          </a:p>
          <a:p>
            <a:pPr marL="362887" indent="-362887" defTabSz="967698">
              <a:defRPr/>
            </a:pPr>
            <a:r>
              <a:rPr lang="en-US" dirty="0">
                <a:solidFill>
                  <a:srgbClr val="101820"/>
                </a:solidFill>
                <a:latin typeface="Roboto" panose="02000000000000000000" pitchFamily="2" charset="0"/>
                <a:ea typeface="Roboto" panose="02000000000000000000" pitchFamily="2" charset="0"/>
              </a:rPr>
              <a:t>Principal Consultant, SQL at Sparkhound</a:t>
            </a:r>
          </a:p>
          <a:p>
            <a:pPr marL="362887" indent="-362887" defTabSz="967698">
              <a:defRPr/>
            </a:pPr>
            <a:r>
              <a:rPr lang="en-US" dirty="0">
                <a:solidFill>
                  <a:srgbClr val="101820"/>
                </a:solidFill>
                <a:latin typeface="Roboto" panose="02000000000000000000" pitchFamily="2" charset="0"/>
                <a:ea typeface="Roboto" panose="02000000000000000000" pitchFamily="2" charset="0"/>
                <a:hlinkClick r:id="rId3"/>
              </a:rPr>
              <a:t>William.Assaf@sparkhound.com</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r>
              <a:rPr lang="en-US" dirty="0">
                <a:solidFill>
                  <a:srgbClr val="101820"/>
                </a:solidFill>
                <a:latin typeface="Roboto" panose="02000000000000000000" pitchFamily="2" charset="0"/>
                <a:ea typeface="Roboto" panose="02000000000000000000" pitchFamily="2" charset="0"/>
              </a:rPr>
              <a:t>@</a:t>
            </a:r>
            <a:r>
              <a:rPr lang="en-US" dirty="0" err="1">
                <a:solidFill>
                  <a:srgbClr val="101820"/>
                </a:solidFill>
                <a:latin typeface="Roboto" panose="02000000000000000000" pitchFamily="2" charset="0"/>
                <a:ea typeface="Roboto" panose="02000000000000000000" pitchFamily="2" charset="0"/>
              </a:rPr>
              <a:t>william_a_dba</a:t>
            </a:r>
            <a:endParaRPr lang="en-US" dirty="0">
              <a:solidFill>
                <a:srgbClr val="101820"/>
              </a:solidFill>
              <a:latin typeface="Roboto" panose="02000000000000000000" pitchFamily="2" charset="0"/>
              <a:ea typeface="Roboto" panose="02000000000000000000" pitchFamily="2" charset="0"/>
            </a:endParaRPr>
          </a:p>
          <a:p>
            <a:pPr marL="362887" indent="-362887" defTabSz="967698">
              <a:defRPr/>
            </a:pPr>
            <a:endParaRPr lang="en-US" dirty="0">
              <a:solidFill>
                <a:srgbClr val="101820"/>
              </a:solidFill>
              <a:latin typeface="Roboto" panose="02000000000000000000" pitchFamily="2" charset="0"/>
              <a:ea typeface="Roboto" panose="02000000000000000000" pitchFamily="2" charset="0"/>
            </a:endParaRPr>
          </a:p>
          <a:p>
            <a:pPr marL="0" indent="0" defTabSz="967698">
              <a:buNone/>
              <a:defRPr/>
            </a:pPr>
            <a:endParaRPr lang="en-US" dirty="0">
              <a:solidFill>
                <a:srgbClr val="101820"/>
              </a:solidFill>
              <a:latin typeface="Roboto" panose="02000000000000000000" pitchFamily="2" charset="0"/>
              <a:ea typeface="Roboto" panose="02000000000000000000" pitchFamily="2" charset="0"/>
            </a:endParaRPr>
          </a:p>
        </p:txBody>
      </p:sp>
      <p:pic>
        <p:nvPicPr>
          <p:cNvPr id="6" name="Picture 2" descr="William Assaf">
            <a:extLst>
              <a:ext uri="{FF2B5EF4-FFF2-40B4-BE49-F238E27FC236}">
                <a16:creationId xmlns:a16="http://schemas.microsoft.com/office/drawing/2014/main" id="{2BAE5041-34BB-4C0C-A938-11DDAAA02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685" y="762041"/>
            <a:ext cx="2995344" cy="299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13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Some exams are intended for 5+yrs of experience.</a:t>
            </a:r>
          </a:p>
          <a:p>
            <a:pPr>
              <a:lnSpc>
                <a:spcPct val="100000"/>
              </a:lnSpc>
            </a:pPr>
            <a:r>
              <a:rPr lang="en-US" sz="4000" dirty="0"/>
              <a:t>Don’t have unrealistic expectations at entry-level.</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r>
              <a:rPr lang="en-US" sz="4000" dirty="0"/>
              <a:t>Reward success but not to excess. Career progress should also occur outside of exam.</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fontScale="92500"/>
          </a:bodyPr>
          <a:lstStyle/>
          <a:p>
            <a:r>
              <a:rPr lang="en-US" sz="4400" dirty="0"/>
              <a:t>Classroom training lengthy, hit-and-miss. </a:t>
            </a:r>
          </a:p>
          <a:p>
            <a:r>
              <a:rPr lang="en-US" sz="4400" dirty="0"/>
              <a:t>Travel conferences are expensive, lengthy. </a:t>
            </a:r>
          </a:p>
          <a:p>
            <a:pPr lvl="1"/>
            <a:r>
              <a:rPr lang="en-US" sz="4000" dirty="0"/>
              <a:t>Tip: Require knowledge transfer afterwards.</a:t>
            </a:r>
          </a:p>
          <a:p>
            <a:pPr lvl="1"/>
            <a:r>
              <a:rPr lang="en-US" sz="4000" dirty="0"/>
              <a:t>Tip: Proof of hands-on-lab completion when sending employees off, or specific technology goals.</a:t>
            </a:r>
          </a:p>
          <a:p>
            <a:r>
              <a:rPr lang="en-US" sz="4400" dirty="0"/>
              <a:t>Instead: Self-paced training, resources for labs.</a:t>
            </a:r>
          </a:p>
          <a:p>
            <a:r>
              <a:rPr lang="en-US" sz="4400" dirty="0"/>
              <a:t>Employees should take advantage of the easy free training opportunities to earn expensive paid ones </a:t>
            </a:r>
            <a:r>
              <a:rPr lang="en-US" sz="4000" dirty="0"/>
              <a:t>(Hint: This. Event. Right. Now.)</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3602</TotalTime>
  <Words>4176</Words>
  <Application>Microsoft Office PowerPoint</Application>
  <PresentationFormat>Widescreen</PresentationFormat>
  <Paragraphs>466</Paragraphs>
  <Slides>52</Slides>
  <Notes>12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52</vt:i4>
      </vt:variant>
    </vt:vector>
  </HeadingPairs>
  <TitlesOfParts>
    <vt:vector size="71"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PowerPoint Presentation</vt:lpstr>
      <vt:lpstr>William Assaf</vt:lpstr>
      <vt:lpstr>Pop Quiz</vt:lpstr>
      <vt:lpstr>Summary</vt:lpstr>
      <vt:lpstr>Certified Technology Professionals</vt:lpstr>
      <vt:lpstr>What Exams Try to Test</vt:lpstr>
      <vt:lpstr>Guidance for Employers</vt:lpstr>
      <vt:lpstr>Certs and Your Employees</vt:lpstr>
      <vt:lpstr>How to Train an Employee</vt:lpstr>
      <vt:lpstr>Retired Certifications </vt:lpstr>
      <vt:lpstr>Role-based Certifications </vt:lpstr>
      <vt:lpstr>So What Is On a Cert Exam?</vt:lpstr>
      <vt:lpstr>How To Prepare for Cert Exams</vt:lpstr>
      <vt:lpstr>How To Prepare for Cert Exams</vt:lpstr>
      <vt:lpstr>How To Prepare for Cert Exams</vt:lpstr>
      <vt:lpstr>What Exams Try to Test</vt:lpstr>
      <vt:lpstr>What Exams Try to Test</vt:lpstr>
      <vt:lpstr>Real Answer Options</vt:lpstr>
      <vt:lpstr>Solutions Providers, Not Exam Takers</vt:lpstr>
      <vt:lpstr>Item Writers are SMEs</vt:lpstr>
      <vt:lpstr>Item Writers are SMEs</vt:lpstr>
      <vt:lpstr>Fun With Grammar</vt:lpstr>
      <vt:lpstr>Fun With Grammar</vt:lpstr>
      <vt:lpstr>“Best Practices”</vt:lpstr>
      <vt:lpstr>After the exam is live</vt:lpstr>
      <vt:lpstr>After the exam is live</vt:lpstr>
      <vt:lpstr>Writing the Wrong Answers Is Most Difficult</vt:lpstr>
      <vt:lpstr>Writing the Wrong Answers Is Most Difficult</vt:lpstr>
      <vt:lpstr>Item Writer - Question Drifting</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Helpful Links</vt:lpstr>
      <vt:lpstr>Support your Local STEM Initiatives</vt:lpstr>
      <vt:lpstr>SQL Server 2017 Inside Out</vt:lpstr>
      <vt:lpstr>Bio and 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119</cp:revision>
  <dcterms:created xsi:type="dcterms:W3CDTF">2015-09-09T01:48:28Z</dcterms:created>
  <dcterms:modified xsi:type="dcterms:W3CDTF">2020-04-03T18:02:29Z</dcterms:modified>
</cp:coreProperties>
</file>